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19" r:id="rId1"/>
  </p:sldMasterIdLst>
  <p:notesMasterIdLst>
    <p:notesMasterId r:id="rId56"/>
  </p:notesMasterIdLst>
  <p:handoutMasterIdLst>
    <p:handoutMasterId r:id="rId57"/>
  </p:handoutMasterIdLst>
  <p:sldIdLst>
    <p:sldId id="279" r:id="rId2"/>
    <p:sldId id="499" r:id="rId3"/>
    <p:sldId id="500" r:id="rId4"/>
    <p:sldId id="257" r:id="rId5"/>
    <p:sldId id="277" r:id="rId6"/>
    <p:sldId id="258" r:id="rId7"/>
    <p:sldId id="502" r:id="rId8"/>
    <p:sldId id="501" r:id="rId9"/>
    <p:sldId id="504" r:id="rId10"/>
    <p:sldId id="503" r:id="rId11"/>
    <p:sldId id="505" r:id="rId12"/>
    <p:sldId id="399" r:id="rId13"/>
    <p:sldId id="401" r:id="rId14"/>
    <p:sldId id="269" r:id="rId15"/>
    <p:sldId id="382" r:id="rId16"/>
    <p:sldId id="506" r:id="rId17"/>
    <p:sldId id="542" r:id="rId18"/>
    <p:sldId id="508" r:id="rId19"/>
    <p:sldId id="509" r:id="rId20"/>
    <p:sldId id="510" r:id="rId21"/>
    <p:sldId id="513" r:id="rId22"/>
    <p:sldId id="511" r:id="rId23"/>
    <p:sldId id="512" r:id="rId24"/>
    <p:sldId id="514" r:id="rId25"/>
    <p:sldId id="543" r:id="rId26"/>
    <p:sldId id="515" r:id="rId27"/>
    <p:sldId id="537" r:id="rId28"/>
    <p:sldId id="516" r:id="rId29"/>
    <p:sldId id="521" r:id="rId30"/>
    <p:sldId id="517" r:id="rId31"/>
    <p:sldId id="524" r:id="rId32"/>
    <p:sldId id="525" r:id="rId33"/>
    <p:sldId id="526" r:id="rId34"/>
    <p:sldId id="527" r:id="rId35"/>
    <p:sldId id="528" r:id="rId36"/>
    <p:sldId id="538" r:id="rId37"/>
    <p:sldId id="522" r:id="rId38"/>
    <p:sldId id="447" r:id="rId39"/>
    <p:sldId id="529" r:id="rId40"/>
    <p:sldId id="448" r:id="rId41"/>
    <p:sldId id="449" r:id="rId42"/>
    <p:sldId id="523" r:id="rId43"/>
    <p:sldId id="451" r:id="rId44"/>
    <p:sldId id="454" r:id="rId45"/>
    <p:sldId id="532" r:id="rId46"/>
    <p:sldId id="531" r:id="rId47"/>
    <p:sldId id="533" r:id="rId48"/>
    <p:sldId id="540" r:id="rId49"/>
    <p:sldId id="536" r:id="rId50"/>
    <p:sldId id="530" r:id="rId51"/>
    <p:sldId id="535" r:id="rId52"/>
    <p:sldId id="541" r:id="rId53"/>
    <p:sldId id="534" r:id="rId54"/>
    <p:sldId id="463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712" autoAdjust="0"/>
  </p:normalViewPr>
  <p:slideViewPr>
    <p:cSldViewPr showGuides="1">
      <p:cViewPr varScale="1">
        <p:scale>
          <a:sx n="100" d="100"/>
          <a:sy n="100" d="100"/>
        </p:scale>
        <p:origin x="60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-49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页眉占位符 3891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z="1200" strike="noStrike" noProof="1"/>
          </a:p>
        </p:txBody>
      </p:sp>
      <p:sp>
        <p:nvSpPr>
          <p:cNvPr id="38915" name="日期占位符 3891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fontAlgn="base"/>
            <a:fld id="{BB962C8B-B14F-4D97-AF65-F5344CB8AC3E}" type="datetime1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z="1200" strike="noStrike" noProof="1"/>
          </a:p>
        </p:txBody>
      </p:sp>
      <p:sp>
        <p:nvSpPr>
          <p:cNvPr id="38916" name="页脚占位符 38915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fontAlgn="base"/>
            <a:endParaRPr lang="zh-CN" altLang="en-US" sz="1200" strike="noStrike" noProof="1"/>
          </a:p>
        </p:txBody>
      </p:sp>
      <p:sp>
        <p:nvSpPr>
          <p:cNvPr id="38917" name="灯片编号占位符 38916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fontAlgn="base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z="1200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页眉占位符 3686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z="1200" strike="noStrike" noProof="1"/>
          </a:p>
        </p:txBody>
      </p:sp>
      <p:sp>
        <p:nvSpPr>
          <p:cNvPr id="36867" name="日期占位符 36866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fontAlgn="base"/>
            <a:fld id="{BB962C8B-B14F-4D97-AF65-F5344CB8AC3E}" type="datetime1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z="1200" strike="noStrike" noProof="1"/>
          </a:p>
        </p:txBody>
      </p:sp>
      <p:sp>
        <p:nvSpPr>
          <p:cNvPr id="4100" name="幻灯片图像占位符 36867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101" name="文本占位符 36868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0"/>
            <a:r>
              <a:rPr lang="zh-CN" altLang="en-US" dirty="0"/>
              <a:t>第二级</a:t>
            </a:r>
          </a:p>
          <a:p>
            <a:pPr lvl="2" indent="0"/>
            <a:r>
              <a:rPr lang="zh-CN" altLang="en-US" dirty="0"/>
              <a:t>第三级</a:t>
            </a:r>
          </a:p>
          <a:p>
            <a:pPr lvl="3" indent="0"/>
            <a:r>
              <a:rPr lang="zh-CN" altLang="en-US" dirty="0"/>
              <a:t>第四级</a:t>
            </a:r>
          </a:p>
          <a:p>
            <a:pPr lvl="4" indent="0"/>
            <a:r>
              <a:rPr lang="zh-CN" altLang="en-US" dirty="0"/>
              <a:t>第五级</a:t>
            </a:r>
          </a:p>
        </p:txBody>
      </p:sp>
      <p:sp>
        <p:nvSpPr>
          <p:cNvPr id="36870" name="页脚占位符 36869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fontAlgn="base"/>
            <a:endParaRPr lang="zh-CN" altLang="en-US" sz="1200" strike="noStrike" noProof="1"/>
          </a:p>
        </p:txBody>
      </p:sp>
      <p:sp>
        <p:nvSpPr>
          <p:cNvPr id="36871" name="灯片编号占位符 36870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fontAlgn="base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 algn="r" fontAlgn="base"/>
            <a:fld id="{BB962C8B-B14F-4D97-AF65-F5344CB8AC3E}" type="datetime1">
              <a:rPr lang="zh-CN" altLang="en-US" sz="1200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z="1200" strike="noStrike" noProof="1"/>
          </a:p>
        </p:txBody>
      </p:sp>
    </p:spTree>
    <p:extLst>
      <p:ext uri="{BB962C8B-B14F-4D97-AF65-F5344CB8AC3E}">
        <p14:creationId xmlns:p14="http://schemas.microsoft.com/office/powerpoint/2010/main" val="1751737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日期占位符 1"/>
          <p:cNvSpPr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algn="r"/>
            <a:fld id="{BB962C8B-B14F-4D97-AF65-F5344CB8AC3E}" type="datetime1">
              <a:rPr lang="zh-CN" altLang="en-US" sz="1200" dirty="0"/>
              <a:t>2022-03-12</a:t>
            </a:fld>
            <a:endParaRPr lang="zh-CN" altLang="en-US" sz="1200" dirty="0"/>
          </a:p>
        </p:txBody>
      </p:sp>
      <p:sp>
        <p:nvSpPr>
          <p:cNvPr id="36866" name="灯片编号占位符 2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/>
              <a:t>13</a:t>
            </a:fld>
            <a:endParaRPr lang="zh-CN" altLang="en-US" sz="1200" dirty="0"/>
          </a:p>
        </p:txBody>
      </p:sp>
      <p:sp>
        <p:nvSpPr>
          <p:cNvPr id="36867" name="幻灯片图像占位符 39937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8" name="文本占位符 39938"/>
          <p:cNvSpPr>
            <a:spLocks noGrp="1"/>
          </p:cNvSpPr>
          <p:nvPr>
            <p:ph type="body"/>
          </p:nvPr>
        </p:nvSpPr>
        <p:spPr/>
        <p:txBody>
          <a:bodyPr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日期占位符 1"/>
          <p:cNvSpPr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algn="r"/>
            <a:fld id="{BB962C8B-B14F-4D97-AF65-F5344CB8AC3E}" type="datetime1">
              <a:rPr lang="zh-CN" altLang="en-US" sz="1200" dirty="0"/>
              <a:t>2022-03-12</a:t>
            </a:fld>
            <a:endParaRPr lang="zh-CN" altLang="en-US" sz="1200" dirty="0"/>
          </a:p>
        </p:txBody>
      </p:sp>
      <p:sp>
        <p:nvSpPr>
          <p:cNvPr id="41986" name="灯片编号占位符 2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/>
              <a:t>14</a:t>
            </a:fld>
            <a:endParaRPr lang="zh-CN" altLang="en-US" sz="1200" dirty="0"/>
          </a:p>
        </p:txBody>
      </p:sp>
      <p:sp>
        <p:nvSpPr>
          <p:cNvPr id="41987" name="幻灯片图像占位符 37889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8" name="文本占位符 37890"/>
          <p:cNvSpPr>
            <a:spLocks noGrp="1"/>
          </p:cNvSpPr>
          <p:nvPr>
            <p:ph type="body"/>
          </p:nvPr>
        </p:nvSpPr>
        <p:spPr/>
        <p:txBody>
          <a:bodyPr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 algn="r" fontAlgn="base"/>
            <a:fld id="{BB962C8B-B14F-4D97-AF65-F5344CB8AC3E}" type="datetime1">
              <a:rPr lang="zh-CN" altLang="en-US" sz="1200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z="1200" strike="noStrike" noProof="1"/>
          </a:p>
        </p:txBody>
      </p:sp>
    </p:spTree>
    <p:extLst>
      <p:ext uri="{BB962C8B-B14F-4D97-AF65-F5344CB8AC3E}">
        <p14:creationId xmlns:p14="http://schemas.microsoft.com/office/powerpoint/2010/main" val="536379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日期占位符 1"/>
          <p:cNvSpPr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algn="r"/>
            <a:fld id="{BB962C8B-B14F-4D97-AF65-F5344CB8AC3E}" type="datetime1">
              <a:rPr lang="zh-CN" altLang="en-US" sz="1200" dirty="0"/>
              <a:t>2022-03-12</a:t>
            </a:fld>
            <a:endParaRPr lang="zh-CN" altLang="en-US" sz="1200" dirty="0"/>
          </a:p>
        </p:txBody>
      </p:sp>
      <p:sp>
        <p:nvSpPr>
          <p:cNvPr id="36866" name="灯片编号占位符 2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/>
              <a:t>27</a:t>
            </a:fld>
            <a:endParaRPr lang="zh-CN" altLang="en-US" sz="1200" dirty="0"/>
          </a:p>
        </p:txBody>
      </p:sp>
      <p:sp>
        <p:nvSpPr>
          <p:cNvPr id="36867" name="幻灯片图像占位符 39937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8" name="文本占位符 39938"/>
          <p:cNvSpPr>
            <a:spLocks noGrp="1"/>
          </p:cNvSpPr>
          <p:nvPr>
            <p:ph type="body"/>
          </p:nvPr>
        </p:nvSpPr>
        <p:spPr/>
        <p:txBody>
          <a:bodyPr anchor="t"/>
          <a:lstStyle/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9885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9A0DB2DC-4C9A-4742-B13C-FB6460FD3503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144441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227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45586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422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01625" y="609600"/>
            <a:ext cx="8540750" cy="548957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185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720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4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91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76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56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706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045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807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367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</p:sldLayoutIdLst>
  <p:hf sldNum="0"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so.csdn.net/so/search?q=%E7%A6%BB%E6%95%A3&amp;spm=1001.2101.3001.7020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5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8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文本占位符 43010"/>
          <p:cNvSpPr>
            <a:spLocks noGrp="1" noRot="1"/>
          </p:cNvSpPr>
          <p:nvPr>
            <p:ph idx="1"/>
          </p:nvPr>
        </p:nvSpPr>
        <p:spPr/>
        <p:txBody>
          <a:bodyPr anchor="t"/>
          <a:lstStyle/>
          <a:p>
            <a:pPr algn="ctr">
              <a:buNone/>
            </a:pPr>
            <a:r>
              <a:rPr lang="zh-CN" altLang="en-U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中断原理及应用</a:t>
            </a:r>
            <a:endParaRPr lang="en-US" altLang="zh-CN" sz="8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121" name="日期占位符 1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400" dirty="0">
                <a:solidFill>
                  <a:schemeClr val="bg1"/>
                </a:solidFill>
              </a:rPr>
              <a:t>2022-03-12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2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  <a:t>1</a:t>
            </a:fld>
            <a:endParaRPr lang="zh-CN" altLang="en-US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47BE8-C46C-4F78-8D83-07D9357A1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8B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51</a:t>
            </a:r>
            <a:r>
              <a:rPr lang="zh-CN" altLang="en-US" b="1" dirty="0">
                <a:solidFill>
                  <a:srgbClr val="8B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单片机的中断系统结构：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2C738A6-C977-409B-AE89-E7A0B1EA4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949" y="1846263"/>
            <a:ext cx="7510552" cy="402272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111C2E-A0A9-4E05-8CF0-C6B5756C9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291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89B01-6DD4-4C82-A027-59C2959E3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8B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中断相关的</a:t>
            </a:r>
            <a:r>
              <a:rPr lang="zh-CN" altLang="en-US" b="1" dirty="0">
                <a:solidFill>
                  <a:srgbClr val="8B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寄存器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6516E8-1540-4C35-BBA0-20180F6796B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7903790" cy="4351338"/>
          </a:xfrm>
        </p:spPr>
        <p:txBody>
          <a:bodyPr>
            <a:normAutofit/>
          </a:bodyPr>
          <a:lstStyle/>
          <a:p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 中断相关的寄存器有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个，每个寄存器都是可以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位寻址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的，这该编程带来了方便。</a:t>
            </a:r>
            <a:endParaRPr lang="en-US" altLang="zh-CN" sz="2800" b="0" i="0" dirty="0">
              <a:solidFill>
                <a:srgbClr val="444444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solidFill>
                  <a:srgbClr val="44444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 </a:t>
            </a:r>
            <a:r>
              <a:rPr lang="en-US" altLang="zh-CN" sz="2800" dirty="0">
                <a:solidFill>
                  <a:srgbClr val="44444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solidFill>
                  <a:srgbClr val="44444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字节</a:t>
            </a:r>
            <a:r>
              <a:rPr lang="en-US" altLang="zh-CN" sz="2800" dirty="0">
                <a:solidFill>
                  <a:srgbClr val="44444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(Byte)=8</a:t>
            </a:r>
            <a:r>
              <a:rPr lang="zh-CN" altLang="en-US" sz="2800" dirty="0">
                <a:solidFill>
                  <a:srgbClr val="44444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位</a:t>
            </a:r>
            <a:r>
              <a:rPr lang="en-US" altLang="zh-CN" sz="2800" dirty="0">
                <a:solidFill>
                  <a:srgbClr val="44444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(bit)</a:t>
            </a:r>
            <a:r>
              <a:rPr lang="zh-CN" altLang="en-US" sz="2800" dirty="0">
                <a:solidFill>
                  <a:srgbClr val="44444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    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2FBA203-708C-475F-9BD6-70EEEB9DE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489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日期占位符 1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400" dirty="0"/>
              <a:t>2022-03-12</a:t>
            </a:fld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3794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  <a:t>12</a:t>
            </a:fld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C653F1-5A02-431F-B70D-9E8262BF311B}"/>
              </a:ext>
            </a:extLst>
          </p:cNvPr>
          <p:cNvSpPr txBox="1"/>
          <p:nvPr/>
        </p:nvSpPr>
        <p:spPr>
          <a:xfrm>
            <a:off x="683568" y="621447"/>
            <a:ext cx="6152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spc="-50" dirty="0">
                <a:solidFill>
                  <a:srgbClr val="8B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IE</a:t>
            </a:r>
            <a:r>
              <a:rPr lang="zh-CN" altLang="en-US" sz="4800" b="1" spc="-50" dirty="0">
                <a:solidFill>
                  <a:srgbClr val="8B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寄存器与</a:t>
            </a:r>
            <a:r>
              <a:rPr lang="en-US" altLang="zh-CN" sz="4800" b="1" spc="-50" dirty="0">
                <a:solidFill>
                  <a:srgbClr val="8B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IP</a:t>
            </a:r>
            <a:r>
              <a:rPr lang="zh-CN" altLang="en-US" sz="4800" b="1" spc="-50" dirty="0">
                <a:solidFill>
                  <a:srgbClr val="8B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寄存器</a:t>
            </a:r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59E12F-242D-4279-96DC-61F9A1B9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0" y="1993071"/>
            <a:ext cx="8532440" cy="287185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日期占位符 1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400" dirty="0"/>
              <a:t>2022-03-12</a:t>
            </a:fld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5842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  <a:t>13</a:t>
            </a:fld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2776" name="矩形 32775"/>
          <p:cNvSpPr/>
          <p:nvPr/>
        </p:nvSpPr>
        <p:spPr>
          <a:xfrm>
            <a:off x="323850" y="3644900"/>
            <a:ext cx="7632700" cy="26654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spcBef>
                <a:spcPct val="20000"/>
              </a:spcBef>
              <a:buClr>
                <a:schemeClr val="hlink"/>
              </a:buClr>
              <a:buSzPct val="75000"/>
            </a:pPr>
            <a:endParaRPr lang="en-US" altLang="zh-CN" sz="2400" b="1" dirty="0">
              <a:latin typeface="Arial" panose="020B0604020202020204" pitchFamily="34" charset="0"/>
            </a:endParaRPr>
          </a:p>
        </p:txBody>
      </p:sp>
      <p:sp>
        <p:nvSpPr>
          <p:cNvPr id="32777" name="矩形 32776"/>
          <p:cNvSpPr>
            <a:spLocks noRot="1"/>
          </p:cNvSpPr>
          <p:nvPr/>
        </p:nvSpPr>
        <p:spPr>
          <a:xfrm>
            <a:off x="323850" y="765175"/>
            <a:ext cx="8280400" cy="11525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87630" indent="-87630">
              <a:spcBef>
                <a:spcPct val="20000"/>
              </a:spcBef>
              <a:buClr>
                <a:schemeClr val="hlink"/>
              </a:buClr>
              <a:buSzPct val="75000"/>
            </a:pPr>
            <a:endParaRPr lang="zh-CN" altLang="en-US" sz="2000" b="1" dirty="0">
              <a:latin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BBCB3A9-4D37-470F-A65E-C25F6F1B49F4}"/>
              </a:ext>
            </a:extLst>
          </p:cNvPr>
          <p:cNvSpPr txBox="1"/>
          <p:nvPr/>
        </p:nvSpPr>
        <p:spPr>
          <a:xfrm>
            <a:off x="539749" y="414630"/>
            <a:ext cx="7704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另外</a:t>
            </a: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个为中断请求标志：</a:t>
            </a:r>
            <a:r>
              <a:rPr lang="en-US" altLang="zh-CN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TCON</a:t>
            </a:r>
            <a:r>
              <a:rPr lang="zh-CN" altLang="en-US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寄存器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en-US" altLang="zh-CN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SCON</a:t>
            </a:r>
            <a:r>
              <a:rPr lang="zh-CN" altLang="en-US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寄存器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9ACF52-B010-4A9D-AAA0-B323AB117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25" y="1353393"/>
            <a:ext cx="8617949" cy="47547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6" grpId="0"/>
      <p:bldP spid="3277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22529"/>
          <p:cNvSpPr>
            <a:spLocks noGrp="1" noRot="1"/>
          </p:cNvSpPr>
          <p:nvPr>
            <p:ph type="title"/>
          </p:nvPr>
        </p:nvSpPr>
        <p:spPr>
          <a:xfrm>
            <a:off x="683568" y="1040735"/>
            <a:ext cx="8142485" cy="481013"/>
          </a:xfrm>
        </p:spPr>
        <p:txBody>
          <a:bodyPr anchor="ctr">
            <a:noAutofit/>
          </a:bodyPr>
          <a:lstStyle/>
          <a:p>
            <a:r>
              <a:rPr lang="zh-CN" altLang="en-US" b="1" dirty="0">
                <a:solidFill>
                  <a:srgbClr val="8B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关于中断服务函数程序的编写</a:t>
            </a:r>
          </a:p>
        </p:txBody>
      </p:sp>
      <p:sp>
        <p:nvSpPr>
          <p:cNvPr id="22533" name="内容占位符 22532"/>
          <p:cNvSpPr>
            <a:spLocks noGrp="1" noRot="1"/>
          </p:cNvSpPr>
          <p:nvPr>
            <p:ph idx="1"/>
          </p:nvPr>
        </p:nvSpPr>
        <p:spPr>
          <a:xfrm>
            <a:off x="387350" y="2465388"/>
            <a:ext cx="7847013" cy="3336925"/>
          </a:xfrm>
        </p:spPr>
        <p:txBody>
          <a:bodyPr anchor="t">
            <a:noAutofit/>
          </a:bodyPr>
          <a:lstStyle/>
          <a:p>
            <a:pPr marL="274955" indent="0"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一般情况下，中断的处理函数有两个，其一为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中断初始化函数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，其二为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中断服务函数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。初始化函数就是一个普通的函数，而中断服务函数却有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特殊的格式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要求：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    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&lt;1&gt;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中断函数没有返回值，也不能带参数。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    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&lt;2&gt;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函数名后面要跟一个关键字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interrupt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，说明这是一个中断服务函数。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    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&lt;3&gt;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在关键字</a:t>
            </a:r>
            <a:r>
              <a: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interrupt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后面要跟上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中断号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，说明这个中断服务函数是为那个中断服务的。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0961" name="日期占位符 1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400" dirty="0"/>
              <a:t>2022-03-12</a:t>
            </a:fld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40962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  <a:t>14</a:t>
            </a:fld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40964" name="椭圆 22530"/>
          <p:cNvSpPr/>
          <p:nvPr/>
        </p:nvSpPr>
        <p:spPr>
          <a:xfrm>
            <a:off x="3810000" y="4724400"/>
            <a:ext cx="1143000" cy="381000"/>
          </a:xfrm>
          <a:prstGeom prst="ellipse">
            <a:avLst/>
          </a:prstGeom>
          <a:noFill/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0965" name="矩形 2253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/>
      <p:bldP spid="225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400" dirty="0"/>
              <a:t>15</a:t>
            </a:fld>
            <a:endParaRPr lang="zh-CN" altLang="en-US" sz="1400" dirty="0"/>
          </a:p>
        </p:txBody>
      </p:sp>
      <p:sp>
        <p:nvSpPr>
          <p:cNvPr id="30723" name="Rectangle 2"/>
          <p:cNvSpPr/>
          <p:nvPr/>
        </p:nvSpPr>
        <p:spPr>
          <a:xfrm>
            <a:off x="1259632" y="404813"/>
            <a:ext cx="7056784" cy="657225"/>
          </a:xfrm>
          <a:prstGeom prst="rect">
            <a:avLst/>
          </a:prstGeom>
          <a:noFill/>
          <a:ln w="12700">
            <a:noFill/>
          </a:ln>
        </p:spPr>
        <p:txBody>
          <a:bodyPr anchor="ctr"/>
          <a:lstStyle/>
          <a:p>
            <a:endParaRPr lang="zh-CN" altLang="en-US" sz="3600" b="1" dirty="0">
              <a:latin typeface="黑体" panose="02010609060101010101" pitchFamily="2" charset="-122"/>
            </a:endParaRPr>
          </a:p>
        </p:txBody>
      </p:sp>
      <p:sp>
        <p:nvSpPr>
          <p:cNvPr id="30724" name="Text Box 3"/>
          <p:cNvSpPr txBox="1"/>
          <p:nvPr/>
        </p:nvSpPr>
        <p:spPr>
          <a:xfrm>
            <a:off x="684213" y="981075"/>
            <a:ext cx="7772400" cy="2246769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中断服务函数的</a:t>
            </a:r>
            <a:r>
              <a:rPr lang="zh-CN" altLang="en-US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格式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为：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 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void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 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函数名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()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 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interrupt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 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中断号</a:t>
            </a:r>
            <a:b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 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{  ----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函数体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----  }</a:t>
            </a:r>
            <a:b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 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我们要利用定时器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来进行间隔定时，中断程序架构我们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C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语言可以这样写：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252665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EF1C3D-86EE-4D17-83A6-67C85A2D1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8B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格式：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40194D1-5A53-4531-80F2-BA166B2FA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593" y="1846263"/>
            <a:ext cx="5583264" cy="402272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28C332-57E0-42BF-8A61-44CAF328F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218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090585-466A-4930-952F-72952A7E7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8B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例子：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6BF57DB-B839-451F-97F2-94A12B367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4440" y="1846263"/>
            <a:ext cx="3159570" cy="402272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CC4F47-6162-4A4A-8873-DA8BBC530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28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408C4A-E219-491C-BED9-4DDC381A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FD48D4-C433-4DFF-B54C-EA398C9EB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844824"/>
            <a:ext cx="8784976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定时器原理与应用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A2A8A1-74B2-405E-8E8B-737DBF3AD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82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2AC41-B815-4D2B-9252-D35B71302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988906"/>
            <a:ext cx="7543800" cy="748455"/>
          </a:xfrm>
        </p:spPr>
        <p:txBody>
          <a:bodyPr/>
          <a:lstStyle/>
          <a:p>
            <a:r>
              <a:rPr lang="zh-CN" altLang="en-US" b="1" dirty="0">
                <a:solidFill>
                  <a:srgbClr val="8B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什么是定时</a:t>
            </a:r>
            <a:r>
              <a:rPr lang="en-US" altLang="zh-CN" b="1" dirty="0">
                <a:solidFill>
                  <a:srgbClr val="8B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b="1" dirty="0">
                <a:solidFill>
                  <a:srgbClr val="8B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计数器？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FA680D-BCA8-4EC3-8F99-BF38E5167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b="0" i="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在没有钟表的时候，定时的方式通过有一注香的时间，或者一桶水的时间。前者烧香不断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减少是减法</a:t>
            </a:r>
            <a:r>
              <a:rPr lang="zh-CN" altLang="en-US" sz="2800" b="0" i="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，后者滴水不断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增加是加法</a:t>
            </a:r>
            <a:r>
              <a:rPr lang="zh-CN" altLang="en-US" sz="2800" b="0" i="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EE189A-0916-4EBF-A9CD-0E1790808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191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95F48B-E9A1-4901-9C36-29B1A455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8B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什么是中断？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DE327B-4506-4E60-B89F-1E2E8FB52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你正在看剧</a:t>
            </a: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看得正入迷的时候，电话响了，你暂停电视剧，去接电话，在接电话的过程中，门铃又响了，你暂时放下电话，去把门打开。如果追电视剧是在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执行主程序</a:t>
            </a:r>
            <a:r>
              <a:rPr lang="zh-CN" altLang="en-US" sz="2800" b="0" i="0" dirty="0"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那么电话就是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中断源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，电话铃响了就是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中断请求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，暂停电视就是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现场保护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，接电话就是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中断响应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，门铃响了是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更高一级的中断请求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，去把门打开，那就是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中断嵌套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。开完门回来接着聊电话，那是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中断返回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，接完电话把电视剧暂停打开就是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现场恢复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E1DBF9-E926-4C97-9E52-99C3854F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494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4C58A8-4E01-4455-9118-7C014AFC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5C2B84-BC6E-47C0-BFBF-B14D8D1A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 定时</a:t>
            </a: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计数器，是一种能够对内部时钟信号或外部输入信号进行计数，当计数值达到设定要求时，向</a:t>
            </a: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提出中断处理请求，从而实现定时或者计数功能的外设。定时</a:t>
            </a: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计数器的最基本工作原理是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进行计数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。作为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定时器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时，计数信号的来源选择周期性的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内部时钟脉冲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；用作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计数器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时，计数信号的来源选择非周期性的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外部输入信号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br>
              <a:rPr lang="zh-CN" altLang="en-US" sz="2800" dirty="0"/>
            </a:b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 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不管是定时器还是计数器，本质上都是计数器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D506C2-D1B4-483C-A558-CE493BC88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604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4A7899-8B54-4B7E-87E7-EB5A38535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48680"/>
            <a:ext cx="8424936" cy="4104456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 假设单片机的外部晶振为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12MHz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，那么，经过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12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分频后输入计数器的计数脉冲为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1MHz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，即每个脉冲的周期为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1us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800" dirty="0">
              <a:solidFill>
                <a:srgbClr val="444444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01168" lvl="1" indent="0">
              <a:buNone/>
            </a:pPr>
            <a:r>
              <a:rPr lang="en-US" altLang="zh-CN" sz="26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6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因此定时器</a:t>
            </a:r>
            <a:r>
              <a:rPr lang="en-US" altLang="zh-CN" sz="26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T0</a:t>
            </a:r>
            <a:r>
              <a:rPr lang="zh-CN" altLang="en-US" sz="26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6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16</a:t>
            </a:r>
            <a:r>
              <a:rPr lang="zh-CN" altLang="en-US" sz="26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位工作模式最大的定时时间为</a:t>
            </a:r>
            <a:r>
              <a:rPr lang="en-US" altLang="zh-CN" sz="26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65535us</a:t>
            </a:r>
            <a:r>
              <a:rPr lang="zh-CN" altLang="en-US" sz="26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6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65.5ms</a:t>
            </a:r>
            <a:r>
              <a:rPr lang="zh-CN" altLang="en-US" sz="2600" dirty="0">
                <a:solidFill>
                  <a:srgbClr val="44444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600" dirty="0">
              <a:solidFill>
                <a:srgbClr val="444444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01168" lvl="1" indent="0">
              <a:buNone/>
            </a:pP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要定时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10ms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，则相当于计数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10000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个脉冲后计数器的值就到达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65535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了，那么开始计数的这个地方就是计数初值。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 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65535 - 10000 = 55535 = 0xd8ef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 把这个计算得到的初值写入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TH0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TL0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寄存器即可：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 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或者 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TH0 = (65535 - 10000) / 256;</a:t>
            </a:r>
            <a:b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 或者  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TL0 = (65535 - 10000) % 256;</a:t>
            </a:r>
            <a:endParaRPr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AE919E-6049-4E05-981A-86C57E6EC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454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BB8B0-2266-4607-AB6C-CD2BE7B0F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8B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定时器的工作原理例子：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B8DE5AB-5297-42DA-B3FE-583A3382B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60" y="1846263"/>
            <a:ext cx="7384534" cy="411067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4BD17B-3B5E-4A9C-9991-749915706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799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6B0065-7C38-41CF-80B3-9E523461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>
                <a:solidFill>
                  <a:srgbClr val="8B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51</a:t>
            </a:r>
            <a:r>
              <a:rPr lang="zh-CN" altLang="en-US" b="1" i="0" dirty="0">
                <a:solidFill>
                  <a:srgbClr val="8B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单片机的定时</a:t>
            </a:r>
            <a:r>
              <a:rPr lang="en-US" altLang="zh-CN" b="1" i="0" dirty="0">
                <a:solidFill>
                  <a:srgbClr val="8B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b="1" i="0" dirty="0">
                <a:solidFill>
                  <a:srgbClr val="8B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计数器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F3D9F4-B446-47C9-9A1B-AC122C7A9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51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单片机有两个定时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计数器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T0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T1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，为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16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位加法计数器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，由低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位</a:t>
            </a:r>
            <a:r>
              <a:rPr lang="en-US" altLang="zh-CN" sz="2800" b="0" i="0" dirty="0" err="1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TLx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和高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位</a:t>
            </a:r>
            <a:r>
              <a:rPr lang="en-US" altLang="zh-CN" sz="2800" b="0" i="0" dirty="0" err="1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THx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两个寄存器组成，最大计数值为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65535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个计数脉冲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b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 该加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计数器的计数脉冲来源有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个：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 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&lt;1&gt; 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系统时钟振荡器输出的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12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分频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 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&lt;2&gt; 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T0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T1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引脚输入的外部脉冲信号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0517AE-A822-4AF8-8617-055D82F7B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98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AE0F8-9CD1-4848-AA9A-8FE1DF566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8B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定时</a:t>
            </a:r>
            <a:r>
              <a:rPr lang="en-US" altLang="zh-CN" b="1" i="0" dirty="0">
                <a:solidFill>
                  <a:srgbClr val="8B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b="1" i="0" dirty="0">
                <a:solidFill>
                  <a:srgbClr val="8B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计数器相关的寄存器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5F1579-F31D-4EB2-9422-46A27D932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与定时</a:t>
            </a: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计数器相关的寄存器除了计数初值寄存器</a:t>
            </a:r>
            <a:r>
              <a:rPr lang="en-US" altLang="zh-CN" sz="2800" b="1" i="0" dirty="0" err="1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THx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800" b="1" i="0" dirty="0" err="1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TLx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之外，就是</a:t>
            </a: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TMOD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寄存器和</a:t>
            </a: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TCON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寄存器，务必掌握。</a:t>
            </a:r>
            <a:endParaRPr lang="zh-CN" altLang="en-US" sz="2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312F92-E47C-4C1A-A2B8-D94B772D9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200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47BE8-C46C-4F78-8D83-07D9357A1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8B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51</a:t>
            </a:r>
            <a:r>
              <a:rPr lang="zh-CN" altLang="en-US" b="1" dirty="0">
                <a:solidFill>
                  <a:srgbClr val="8B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单片机的中断系统结构：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2C738A6-C977-409B-AE89-E7A0B1EA4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949" y="1846263"/>
            <a:ext cx="7510552" cy="402272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111C2E-A0A9-4E05-8CF0-C6B5756C9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090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00E82-CE67-4759-951D-5874AA85D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</a:t>
            </a:r>
            <a:r>
              <a:rPr lang="en-US" altLang="zh-CN" sz="31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&lt;1&gt; TMOD</a:t>
            </a:r>
            <a:r>
              <a:rPr lang="zh-CN" altLang="en-US" sz="31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模式控制寄存器，不能进行位寻址，只能字节操作。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4BF8CC39-A80B-40F3-854E-62F4993D5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865" y="2097008"/>
            <a:ext cx="8315989" cy="3024664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1DFDD4-BAEF-449D-BD01-05E4D1A2C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080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日期占位符 1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400" dirty="0"/>
              <a:t>2022-03-12</a:t>
            </a:fld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5842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  <a:t>27</a:t>
            </a:fld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2776" name="矩形 32775"/>
          <p:cNvSpPr/>
          <p:nvPr/>
        </p:nvSpPr>
        <p:spPr>
          <a:xfrm>
            <a:off x="323850" y="3644900"/>
            <a:ext cx="7632700" cy="26654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spcBef>
                <a:spcPct val="20000"/>
              </a:spcBef>
              <a:buClr>
                <a:schemeClr val="hlink"/>
              </a:buClr>
              <a:buSzPct val="75000"/>
            </a:pPr>
            <a:endParaRPr lang="en-US" altLang="zh-CN" sz="2400" b="1" dirty="0">
              <a:latin typeface="Arial" panose="020B0604020202020204" pitchFamily="34" charset="0"/>
            </a:endParaRPr>
          </a:p>
        </p:txBody>
      </p:sp>
      <p:sp>
        <p:nvSpPr>
          <p:cNvPr id="32777" name="矩形 32776"/>
          <p:cNvSpPr>
            <a:spLocks noRot="1"/>
          </p:cNvSpPr>
          <p:nvPr/>
        </p:nvSpPr>
        <p:spPr>
          <a:xfrm>
            <a:off x="323850" y="765175"/>
            <a:ext cx="8280400" cy="11525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87630" indent="-87630">
              <a:spcBef>
                <a:spcPct val="20000"/>
              </a:spcBef>
              <a:buClr>
                <a:schemeClr val="hlink"/>
              </a:buClr>
              <a:buSzPct val="75000"/>
            </a:pPr>
            <a:endParaRPr lang="zh-CN" altLang="en-US" sz="2000" b="1" dirty="0">
              <a:latin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BBCB3A9-4D37-470F-A65E-C25F6F1B49F4}"/>
              </a:ext>
            </a:extLst>
          </p:cNvPr>
          <p:cNvSpPr txBox="1"/>
          <p:nvPr/>
        </p:nvSpPr>
        <p:spPr>
          <a:xfrm>
            <a:off x="539749" y="414630"/>
            <a:ext cx="7704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另外</a:t>
            </a: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个为中断请求标志：</a:t>
            </a:r>
            <a:r>
              <a:rPr lang="en-US" altLang="zh-CN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TCON</a:t>
            </a:r>
            <a:r>
              <a:rPr lang="zh-CN" altLang="en-US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寄存器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en-US" altLang="zh-CN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SCON</a:t>
            </a:r>
            <a:r>
              <a:rPr lang="zh-CN" altLang="en-US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寄存器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9ACF52-B010-4A9D-AAA0-B323AB117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25" y="1353393"/>
            <a:ext cx="8617949" cy="475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7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6" grpId="0"/>
      <p:bldP spid="3277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C274B-1354-4F74-ADEA-FE95AB42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8B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定时</a:t>
            </a:r>
            <a:r>
              <a:rPr lang="en-US" altLang="zh-CN" b="1" i="0" dirty="0">
                <a:solidFill>
                  <a:srgbClr val="8B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b="1" i="0" dirty="0">
                <a:solidFill>
                  <a:srgbClr val="8B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计数器的编程思路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E18353-8748-4948-966F-048E72CBB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 在定时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计数器的程序设计中，通常有两个函数：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初始化函数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中断服务函数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800" b="0" i="0" dirty="0">
              <a:solidFill>
                <a:srgbClr val="444444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在初始化函数中</a:t>
            </a:r>
            <a:r>
              <a:rPr lang="zh-CN" altLang="en-US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一般需要进行以下几个配置：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 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&lt;1&gt; 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配置工作模式，即对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TMOD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寄存器编程。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 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&lt;2&gt; 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计算技术初值，即对</a:t>
            </a:r>
            <a:r>
              <a:rPr lang="en-US" altLang="zh-CN" sz="2800" b="1" i="0" dirty="0" err="1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THx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800" b="1" i="0" dirty="0" err="1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TLx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寄存器进行赋值。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 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&lt;3&gt; 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使能定时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计数器中断，即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ET0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ET1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置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 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&lt;4&gt; 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打开总中断，即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EA =1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 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&lt;5&gt; 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启动定时器，即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TR0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TR1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置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800" b="0" i="0" dirty="0">
              <a:solidFill>
                <a:srgbClr val="444444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EE8B0D-144A-4255-BF32-FEFCBA9FC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495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04585-3300-4376-97BB-C3EC7932D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613E56-1212-4727-BE32-32B5F1295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在中断服务函数中</a:t>
            </a:r>
            <a:r>
              <a:rPr lang="zh-CN" altLang="en-US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一般需要进行以下的编程：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 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&lt;1&gt; 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如果不是自动重装模式，需要对</a:t>
            </a:r>
            <a:r>
              <a:rPr lang="en-US" altLang="zh-CN" sz="2800" b="0" i="0" dirty="0" err="1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THx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800" b="0" i="0" dirty="0" err="1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TLx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重新赋值。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 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&lt;2&gt; 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进行间隔定时到达的逻辑处理（越少越好）。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C024EB-D25A-41EA-958A-36B4AB84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602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C426A9-64DC-4F54-A10A-43DDD2C7B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此外，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内核与外设之间的主要交互方式有两种：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轮询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中断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。轮询的方式貌似公平，但实际工作效率很低，且不能及时响应紧急事件；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中断系统使得内核具备了应对突发事件的能力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8B44BC-C97D-41C2-9C80-8143FAED6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17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53B10-2100-44B3-B752-63027E0A4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76E384E-C616-4546-B051-A541392E1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728" y="1340768"/>
            <a:ext cx="4590708" cy="4450026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41C6C5-FAA7-4856-B873-C435D5FA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172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05D4EC-B6AD-48E1-8CAF-4F26EB0C8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9E1259-6B08-4B39-BB55-A9C5ED2C6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844824"/>
            <a:ext cx="8213537" cy="2016224"/>
          </a:xfrm>
        </p:spPr>
        <p:txBody>
          <a:bodyPr>
            <a:normAutofit/>
          </a:bodyPr>
          <a:lstStyle/>
          <a:p>
            <a:r>
              <a:rPr lang="en-US" altLang="zh-CN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PWM</a:t>
            </a:r>
            <a:r>
              <a:rPr lang="zh-CN" altLang="en-U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脉宽调制信号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EAE382-3DE4-40AE-AE9D-95209DFFB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140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B1DCB-72EC-423D-86F8-811E7BAD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定义：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EF7CBB-B403-4133-9031-588E43A49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2800" b="1" i="0" dirty="0">
                <a:solidFill>
                  <a:srgbClr val="4D4D4D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PWM</a:t>
            </a:r>
            <a:r>
              <a:rPr lang="zh-CN" altLang="en-US" sz="2800" b="0" i="0" dirty="0">
                <a:solidFill>
                  <a:srgbClr val="4D4D4D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的全称是</a:t>
            </a:r>
            <a:r>
              <a:rPr lang="zh-CN" altLang="en-US" sz="2800" b="1" i="0" dirty="0">
                <a:solidFill>
                  <a:srgbClr val="4D4D4D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脉冲宽度调制</a:t>
            </a:r>
            <a:r>
              <a:rPr lang="en-US" altLang="zh-CN" sz="2800" b="0" i="0" dirty="0">
                <a:solidFill>
                  <a:srgbClr val="4D4D4D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800" b="1" i="0" dirty="0">
                <a:solidFill>
                  <a:srgbClr val="4D4D4D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Pulse-width modulation</a:t>
            </a:r>
            <a:r>
              <a:rPr lang="en-US" altLang="zh-CN" sz="2800" b="0" i="0" dirty="0">
                <a:solidFill>
                  <a:srgbClr val="4D4D4D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b="0" i="0" dirty="0">
                <a:solidFill>
                  <a:srgbClr val="4D4D4D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，是通过将有效的电信号分散成</a:t>
            </a:r>
            <a:r>
              <a:rPr lang="zh-CN" altLang="en-US" sz="2800" b="0" i="0" u="none" strike="noStrike" dirty="0">
                <a:solidFill>
                  <a:srgbClr val="FC553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hlinkClick r:id="rId2"/>
              </a:rPr>
              <a:t>离散</a:t>
            </a:r>
            <a:r>
              <a:rPr lang="zh-CN" altLang="en-US" sz="2800" b="0" i="0" dirty="0">
                <a:solidFill>
                  <a:srgbClr val="4D4D4D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形式从而来降低电信号所传递的平均功率的一种方式；</a:t>
            </a:r>
          </a:p>
          <a:p>
            <a:pPr algn="l"/>
            <a:r>
              <a:rPr lang="zh-CN" altLang="en-US" sz="2800" b="0" i="0" dirty="0">
                <a:solidFill>
                  <a:srgbClr val="4D4D4D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所以根据</a:t>
            </a:r>
            <a:r>
              <a:rPr lang="zh-CN" altLang="en-US" sz="2800" b="1" i="0" dirty="0">
                <a:solidFill>
                  <a:srgbClr val="4D4D4D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面积等效</a:t>
            </a:r>
            <a:r>
              <a:rPr lang="zh-CN" altLang="en-US" sz="2800" b="0" i="0" dirty="0">
                <a:solidFill>
                  <a:srgbClr val="4D4D4D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法则，可以通过对改变脉冲的时间宽度，来等效的获得所需要合成的相应</a:t>
            </a:r>
            <a:r>
              <a:rPr lang="zh-CN" altLang="en-US" sz="2800" b="1" i="0" dirty="0">
                <a:solidFill>
                  <a:srgbClr val="4D4D4D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幅值</a:t>
            </a:r>
            <a:r>
              <a:rPr lang="zh-CN" altLang="en-US" sz="2800" b="0" i="0" dirty="0">
                <a:solidFill>
                  <a:srgbClr val="4D4D4D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sz="2800" b="1" i="0" dirty="0">
                <a:solidFill>
                  <a:srgbClr val="4D4D4D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频率</a:t>
            </a:r>
            <a:r>
              <a:rPr lang="zh-CN" altLang="en-US" sz="2800" b="0" i="0" dirty="0">
                <a:solidFill>
                  <a:srgbClr val="4D4D4D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的波形；</a:t>
            </a:r>
          </a:p>
          <a:p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0E7249-CCCB-457E-9974-7BE3403CD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811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C63B0-8EDD-41AF-A55B-10A25936D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具体如下图所示：</a:t>
            </a:r>
            <a:br>
              <a:rPr lang="en-US" altLang="zh-CN" b="0" i="0" dirty="0">
                <a:solidFill>
                  <a:srgbClr val="4D4D4D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470498C-0814-4AC9-8558-E554B7928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210" y="1788780"/>
            <a:ext cx="5205579" cy="402272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9478C1-566F-4E64-9CC9-D53C01807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0D76053-CA6E-4C92-8F1A-CB0E29B40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664" y="5488339"/>
            <a:ext cx="6413039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占空比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图中存在三种占空比状态，25%，50%和75%占空比状态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6077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E8432D-5ED7-4C4B-889D-2F19E4FD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5CD68B8-D2B3-4B3F-94AD-CB85E4061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764704"/>
            <a:ext cx="8118484" cy="4938787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814929-2FAC-4BE3-A784-5ED605D29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285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DDF1E-96D1-4FA7-BCDB-992EAF90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2114FC7-C949-4649-AF23-1F93D744E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548680"/>
            <a:ext cx="5616624" cy="5543787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0C7E84-FEE1-496E-AB6D-ACF423F93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608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43494-930C-4248-9BE1-6EE59C9BE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A52CC01-A85F-4298-8F8F-3E5E75F1D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04664"/>
            <a:ext cx="5407038" cy="5609172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702EA8-D320-491D-80AF-D302DE354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31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85AF0-142E-4269-9982-CBDCB4033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04ABC1-D6E4-4531-9E53-C0A753FEA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8953" y="1844824"/>
            <a:ext cx="5760640" cy="4023360"/>
          </a:xfrm>
        </p:spPr>
        <p:txBody>
          <a:bodyPr>
            <a:normAutofit/>
          </a:bodyPr>
          <a:lstStyle/>
          <a:p>
            <a:r>
              <a:rPr lang="zh-CN" altLang="en-US" sz="8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串口通信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CC94C2-5344-413E-AD32-9F0794C11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25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0241"/>
          <p:cNvSpPr>
            <a:spLocks noGrp="1" noRot="1"/>
          </p:cNvSpPr>
          <p:nvPr>
            <p:ph type="title"/>
          </p:nvPr>
        </p:nvSpPr>
        <p:spPr>
          <a:xfrm>
            <a:off x="827584" y="1066800"/>
            <a:ext cx="5530850" cy="600075"/>
          </a:xfrm>
        </p:spPr>
        <p:txBody>
          <a:bodyPr anchor="ctr">
            <a:noAutofit/>
          </a:bodyPr>
          <a:lstStyle/>
          <a:p>
            <a:pPr algn="l"/>
            <a:r>
              <a:rPr lang="zh-CN" altLang="en-US" b="1" dirty="0">
                <a:solidFill>
                  <a:srgbClr val="8B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引言</a:t>
            </a:r>
          </a:p>
        </p:txBody>
      </p:sp>
      <p:sp>
        <p:nvSpPr>
          <p:cNvPr id="10243" name="文本占位符 10242"/>
          <p:cNvSpPr>
            <a:spLocks noGrp="1" noRot="1"/>
          </p:cNvSpPr>
          <p:nvPr>
            <p:ph idx="1"/>
          </p:nvPr>
        </p:nvSpPr>
        <p:spPr>
          <a:xfrm>
            <a:off x="827584" y="1916832"/>
            <a:ext cx="7776864" cy="3570287"/>
          </a:xfrm>
        </p:spPr>
        <p:txBody>
          <a:bodyPr>
            <a:normAutofit/>
          </a:bodyPr>
          <a:lstStyle/>
          <a:p>
            <a:pPr marL="0" indent="0"/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随着多微机系统的广泛应用和计算机网络技术的普及，计算机的通信功能愈来愈显得重要。计算机通信是指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计算机与外部设备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计算机与计算机之间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信息交换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0" indent="0"/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通信有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并行通信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串行通信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两种方式。在多微机系统以及现代测控系统中信息的交换多采用串行通信方式。</a:t>
            </a:r>
          </a:p>
        </p:txBody>
      </p:sp>
      <p:sp>
        <p:nvSpPr>
          <p:cNvPr id="10244" name="椭圆 10243"/>
          <p:cNvSpPr/>
          <p:nvPr/>
        </p:nvSpPr>
        <p:spPr>
          <a:xfrm>
            <a:off x="3810000" y="4724400"/>
            <a:ext cx="1143000" cy="381000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5" name="矩形 10244"/>
          <p:cNvSpPr/>
          <p:nvPr/>
        </p:nvSpPr>
        <p:spPr>
          <a:xfrm>
            <a:off x="4419600" y="4876800"/>
            <a:ext cx="914400" cy="9144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BD297-D26C-4CD9-A7B9-790BD1F7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706" y="908720"/>
            <a:ext cx="8028549" cy="1369062"/>
          </a:xfrm>
        </p:spPr>
        <p:txBody>
          <a:bodyPr>
            <a:normAutofit fontScale="90000"/>
          </a:bodyPr>
          <a:lstStyle/>
          <a:p>
            <a:r>
              <a:rPr lang="zh-CN" altLang="en-US" sz="5300" b="1" dirty="0">
                <a:solidFill>
                  <a:srgbClr val="8B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串口通信与串行通信的区别</a:t>
            </a:r>
            <a:br>
              <a:rPr lang="zh-CN" altLang="en-US" b="1" dirty="0">
                <a:solidFill>
                  <a:srgbClr val="333333"/>
                </a:solidFill>
                <a:effectLst/>
                <a:latin typeface="PingFang SC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0E50FD-DF4A-4697-AF9D-882B43AE6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28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、串口通信和串行通信二者一个是一种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概念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，一个是一种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实际的通信方式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，一个主要是对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SBUF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的操作。</a:t>
            </a:r>
          </a:p>
          <a:p>
            <a:pPr algn="l"/>
            <a:r>
              <a:rPr lang="en-US" altLang="zh-CN" sz="28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、串行通信是指一比特一比特（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Bit)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的收发数据，相对于并行通信可一次性收发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比特而言。</a:t>
            </a:r>
            <a:endParaRPr lang="en-US" altLang="zh-CN" sz="2800" b="0" i="0" dirty="0">
              <a:solidFill>
                <a:srgbClr val="333333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r>
              <a:rPr lang="en-US" altLang="zh-CN" sz="28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、串口通信是一种通信手段，是相对于以太网方式、红外方式、蓝牙方式、</a:t>
            </a:r>
            <a:r>
              <a:rPr lang="en-US" altLang="zh-CN" sz="2800" b="0" i="0" dirty="0" err="1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usb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方式（</a:t>
            </a:r>
            <a:r>
              <a:rPr lang="en-US" altLang="zh-CN" sz="2800" b="0" i="0" dirty="0" err="1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usb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广义也算串行通信）等而言，是一种比较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低级的通信手段。</a:t>
            </a:r>
          </a:p>
          <a:p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C3E0BC-AA68-4CBA-8354-7BB6C1CEB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867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0241"/>
          <p:cNvSpPr>
            <a:spLocks noGrp="1" noRot="1"/>
          </p:cNvSpPr>
          <p:nvPr>
            <p:ph type="title"/>
          </p:nvPr>
        </p:nvSpPr>
        <p:spPr>
          <a:xfrm>
            <a:off x="792046" y="1041868"/>
            <a:ext cx="4783138" cy="504825"/>
          </a:xfrm>
        </p:spPr>
        <p:txBody>
          <a:bodyPr anchor="ctr">
            <a:noAutofit/>
          </a:bodyPr>
          <a:lstStyle/>
          <a:p>
            <a:pPr algn="l"/>
            <a:r>
              <a:rPr lang="zh-CN" altLang="en-US" b="1" dirty="0">
                <a:solidFill>
                  <a:srgbClr val="8B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中断概念 </a:t>
            </a:r>
          </a:p>
        </p:txBody>
      </p:sp>
      <p:sp>
        <p:nvSpPr>
          <p:cNvPr id="8193" name="日期占位符 1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400" dirty="0">
                <a:solidFill>
                  <a:schemeClr val="bg1"/>
                </a:solidFill>
              </a:rPr>
              <a:t>2022-03-12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194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  <a:t>4</a:t>
            </a:fld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8197" name="椭圆 10243"/>
          <p:cNvSpPr/>
          <p:nvPr/>
        </p:nvSpPr>
        <p:spPr>
          <a:xfrm>
            <a:off x="3810000" y="4724400"/>
            <a:ext cx="1143000" cy="381000"/>
          </a:xfrm>
          <a:prstGeom prst="ellipse">
            <a:avLst/>
          </a:prstGeom>
          <a:noFill/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45" name="矩形 10244"/>
          <p:cNvSpPr/>
          <p:nvPr/>
        </p:nvSpPr>
        <p:spPr>
          <a:xfrm>
            <a:off x="684213" y="1916113"/>
            <a:ext cx="7991475" cy="41767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spcBef>
                <a:spcPct val="20000"/>
              </a:spcBef>
              <a:buClr>
                <a:schemeClr val="hlink"/>
              </a:buClr>
              <a:buSzPct val="75000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）中断的概念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5000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在处理某一事件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时，发生了另一事件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请求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迅速去处理（</a:t>
            </a:r>
            <a:r>
              <a:rPr lang="zh-CN" altLang="en-US" sz="2800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中断发生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）；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5000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暂时中断当前的工作，转去处理事件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2800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中断响应和中断服务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）；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5000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待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将事件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处理完毕后，再回到原来事件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被中断的地方继续处理事件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2800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中断返回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），这一过程称为</a:t>
            </a:r>
            <a:r>
              <a:rPr lang="zh-CN" altLang="en-US" sz="2800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中断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1265"/>
          <p:cNvSpPr>
            <a:spLocks noGrp="1" noRot="1"/>
          </p:cNvSpPr>
          <p:nvPr>
            <p:ph idx="1"/>
          </p:nvPr>
        </p:nvSpPr>
        <p:spPr>
          <a:xfrm>
            <a:off x="753061" y="739202"/>
            <a:ext cx="7851387" cy="1007515"/>
          </a:xfrm>
        </p:spPr>
        <p:txBody>
          <a:bodyPr>
            <a:normAutofit/>
          </a:bodyPr>
          <a:lstStyle/>
          <a:p>
            <a:pPr marL="0" indent="0"/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并行通信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通常是将数据字节的各位用多条数据线同时进行传送。</a:t>
            </a:r>
          </a:p>
        </p:txBody>
      </p:sp>
      <p:sp>
        <p:nvSpPr>
          <p:cNvPr id="11267" name="椭圆 11266"/>
          <p:cNvSpPr/>
          <p:nvPr/>
        </p:nvSpPr>
        <p:spPr>
          <a:xfrm>
            <a:off x="3810000" y="4724400"/>
            <a:ext cx="1143000" cy="381000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68" name="矩形 11267"/>
          <p:cNvSpPr/>
          <p:nvPr/>
        </p:nvSpPr>
        <p:spPr>
          <a:xfrm>
            <a:off x="4419600" y="4876800"/>
            <a:ext cx="914400" cy="9144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69" name="矩形 11268"/>
          <p:cNvSpPr/>
          <p:nvPr/>
        </p:nvSpPr>
        <p:spPr>
          <a:xfrm>
            <a:off x="0" y="26193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1270" name="对象 11269"/>
          <p:cNvGraphicFramePr/>
          <p:nvPr>
            <p:extLst>
              <p:ext uri="{D42A27DB-BD31-4B8C-83A1-F6EECF244321}">
                <p14:modId xmlns:p14="http://schemas.microsoft.com/office/powerpoint/2010/main" val="3685617550"/>
              </p:ext>
            </p:extLst>
          </p:nvPr>
        </p:nvGraphicFramePr>
        <p:xfrm>
          <a:off x="1043608" y="2129468"/>
          <a:ext cx="5472112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r:id="rId3" imgW="3272155" imgH="1485900" progId="Visio.Drawing.6">
                  <p:embed/>
                </p:oleObj>
              </mc:Choice>
              <mc:Fallback>
                <p:oleObj r:id="rId3" imgW="3272155" imgH="1485900" progId="Visio.Drawing.6">
                  <p:embed/>
                  <p:pic>
                    <p:nvPicPr>
                      <p:cNvPr id="11270" name="对象 1126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3608" y="2129468"/>
                        <a:ext cx="5472112" cy="2089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1" name="矩形 11270"/>
          <p:cNvSpPr/>
          <p:nvPr/>
        </p:nvSpPr>
        <p:spPr>
          <a:xfrm>
            <a:off x="681053" y="4601369"/>
            <a:ext cx="7923395" cy="100806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lvl="0" indent="0"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并行通信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控制简单；由于传输线较多，长距离传送时成本高且接收方的各位同时接收存在困难。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build="p"/>
      <p:bldP spid="1127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占位符 12289"/>
          <p:cNvSpPr>
            <a:spLocks noGrp="1" noRot="1"/>
          </p:cNvSpPr>
          <p:nvPr>
            <p:ph idx="1"/>
          </p:nvPr>
        </p:nvSpPr>
        <p:spPr>
          <a:xfrm>
            <a:off x="611188" y="765175"/>
            <a:ext cx="8064500" cy="1079500"/>
          </a:xfrm>
        </p:spPr>
        <p:txBody>
          <a:bodyPr>
            <a:normAutofit/>
          </a:bodyPr>
          <a:lstStyle/>
          <a:p>
            <a:pPr marL="0" indent="485775"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串行通信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是将数据字节分成一位一位的形式在一条传输线上逐个地传送。</a:t>
            </a:r>
          </a:p>
        </p:txBody>
      </p:sp>
      <p:sp>
        <p:nvSpPr>
          <p:cNvPr id="12291" name="矩形 1229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2" name="矩形 12291"/>
          <p:cNvSpPr/>
          <p:nvPr/>
        </p:nvSpPr>
        <p:spPr>
          <a:xfrm>
            <a:off x="0" y="2543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3" name="矩形 12292"/>
          <p:cNvSpPr/>
          <p:nvPr/>
        </p:nvSpPr>
        <p:spPr>
          <a:xfrm>
            <a:off x="684213" y="4365625"/>
            <a:ext cx="7991475" cy="165576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lvl="0" indent="0"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串行通信的特点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：传输线少，长距离传送时成本低，且可以利用电话网等现成的设备，但数据的传送控制比并行通信复杂。  </a:t>
            </a:r>
          </a:p>
        </p:txBody>
      </p:sp>
      <p:sp>
        <p:nvSpPr>
          <p:cNvPr id="12294" name="矩形 12293"/>
          <p:cNvSpPr/>
          <p:nvPr/>
        </p:nvSpPr>
        <p:spPr>
          <a:xfrm>
            <a:off x="0" y="29670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295" name="对象 12294"/>
          <p:cNvGraphicFramePr/>
          <p:nvPr/>
        </p:nvGraphicFramePr>
        <p:xfrm>
          <a:off x="971550" y="2060575"/>
          <a:ext cx="6480175" cy="187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r:id="rId3" imgW="3272155" imgH="942975" progId="Visio.Drawing.6">
                  <p:embed/>
                </p:oleObj>
              </mc:Choice>
              <mc:Fallback>
                <p:oleObj r:id="rId3" imgW="3272155" imgH="942975" progId="Visio.Drawing.6">
                  <p:embed/>
                  <p:pic>
                    <p:nvPicPr>
                      <p:cNvPr id="12295" name="对象 1229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550" y="2060575"/>
                        <a:ext cx="6480175" cy="1871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p"/>
      <p:bldP spid="1229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B10C4-CB29-4CA1-B9C0-3CEB6E3F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BC61FF6-DAE8-47F1-B238-CB59B0519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571" y="764704"/>
            <a:ext cx="7776700" cy="4816252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727B44-5183-496B-AF0A-B313AF480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377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占位符 13313"/>
          <p:cNvSpPr>
            <a:spLocks noGrp="1" noRot="1"/>
          </p:cNvSpPr>
          <p:nvPr>
            <p:ph idx="1"/>
          </p:nvPr>
        </p:nvSpPr>
        <p:spPr>
          <a:xfrm>
            <a:off x="685800" y="620713"/>
            <a:ext cx="7918450" cy="2808287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异步通信与同步通信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8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、异步通信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en-US" sz="2800" b="1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异步通信</a:t>
            </a:r>
            <a:r>
              <a:rPr lang="zh-CN" altLang="en-US" sz="28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是指通信的</a:t>
            </a:r>
            <a:r>
              <a:rPr lang="zh-CN" altLang="en-US" sz="2800" b="1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发送与接收设备使用各自的时钟</a:t>
            </a:r>
            <a:r>
              <a:rPr lang="zh-CN" altLang="en-US" sz="28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控制数据的发送和接收过程。为使双方的收发协调，要求发送和接收设备的时钟尽可能一致。 </a:t>
            </a:r>
            <a:endParaRPr lang="zh-CN" altLang="en-US" sz="28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315" name="椭圆 13314"/>
          <p:cNvSpPr/>
          <p:nvPr/>
        </p:nvSpPr>
        <p:spPr>
          <a:xfrm>
            <a:off x="3810000" y="4724400"/>
            <a:ext cx="1143000" cy="381000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16" name="矩形 13315"/>
          <p:cNvSpPr/>
          <p:nvPr/>
        </p:nvSpPr>
        <p:spPr>
          <a:xfrm>
            <a:off x="4419600" y="4876800"/>
            <a:ext cx="914400" cy="9144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17" name="矩形 13316"/>
          <p:cNvSpPr/>
          <p:nvPr/>
        </p:nvSpPr>
        <p:spPr>
          <a:xfrm>
            <a:off x="0" y="28813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3318" name="对象 13317"/>
          <p:cNvGraphicFramePr/>
          <p:nvPr/>
        </p:nvGraphicFramePr>
        <p:xfrm>
          <a:off x="827088" y="3716338"/>
          <a:ext cx="76327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r:id="rId3" imgW="3272155" imgH="1057275" progId="Visio.Drawing.6">
                  <p:embed/>
                </p:oleObj>
              </mc:Choice>
              <mc:Fallback>
                <p:oleObj r:id="rId3" imgW="3272155" imgH="1057275" progId="Visio.Drawing.6">
                  <p:embed/>
                  <p:pic>
                    <p:nvPicPr>
                      <p:cNvPr id="13318" name="对象 133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088" y="3716338"/>
                        <a:ext cx="7632700" cy="2438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占位符 16385"/>
          <p:cNvSpPr>
            <a:spLocks noGrp="1" noRot="1"/>
          </p:cNvSpPr>
          <p:nvPr>
            <p:ph idx="1"/>
          </p:nvPr>
        </p:nvSpPr>
        <p:spPr>
          <a:xfrm>
            <a:off x="684213" y="475621"/>
            <a:ext cx="8134350" cy="2520950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8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r>
              <a:rPr lang="zh-CN" altLang="en-US" sz="28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、同步通信</a:t>
            </a:r>
          </a:p>
          <a:p>
            <a:pPr marL="0" indent="0">
              <a:buNone/>
            </a:pPr>
            <a:r>
              <a:rPr lang="zh-CN" altLang="en-US" sz="28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同步通信时要建立发送方时钟对接收方时钟的直接控制，使双方达到完全同步。此时，传输数据的位之间的距离均为“位间隔”的整数倍，同时传送的字符间不留间隙，即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保持位同步</a:t>
            </a:r>
            <a:r>
              <a:rPr lang="zh-CN" altLang="en-US" sz="28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关系，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也保持字符同步</a:t>
            </a:r>
            <a:r>
              <a:rPr lang="zh-CN" altLang="en-US" sz="28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关系。发送方对接收方的同步可以通过两种方法实现。  </a:t>
            </a:r>
          </a:p>
        </p:txBody>
      </p:sp>
      <p:sp>
        <p:nvSpPr>
          <p:cNvPr id="16387" name="椭圆 16386"/>
          <p:cNvSpPr/>
          <p:nvPr/>
        </p:nvSpPr>
        <p:spPr>
          <a:xfrm>
            <a:off x="3810000" y="4724400"/>
            <a:ext cx="1143000" cy="381000"/>
          </a:xfrm>
          <a:prstGeom prst="ellipse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88" name="矩形 16387"/>
          <p:cNvSpPr/>
          <p:nvPr/>
        </p:nvSpPr>
        <p:spPr>
          <a:xfrm>
            <a:off x="4419600" y="4876800"/>
            <a:ext cx="914400" cy="9144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89" name="矩形 16388"/>
          <p:cNvSpPr/>
          <p:nvPr/>
        </p:nvSpPr>
        <p:spPr>
          <a:xfrm>
            <a:off x="0" y="28813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0" name="矩形 16389"/>
          <p:cNvSpPr/>
          <p:nvPr/>
        </p:nvSpPr>
        <p:spPr>
          <a:xfrm>
            <a:off x="0" y="28384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391" name="对象 16390"/>
          <p:cNvGraphicFramePr/>
          <p:nvPr/>
        </p:nvGraphicFramePr>
        <p:xfrm>
          <a:off x="827088" y="3611563"/>
          <a:ext cx="7848600" cy="204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r:id="rId3" imgW="4171950" imgH="1085850" progId="Visio.Drawing.6">
                  <p:embed/>
                </p:oleObj>
              </mc:Choice>
              <mc:Fallback>
                <p:oleObj r:id="rId3" imgW="4171950" imgH="1085850" progId="Visio.Drawing.6">
                  <p:embed/>
                  <p:pic>
                    <p:nvPicPr>
                      <p:cNvPr id="16391" name="对象 1639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088" y="3611563"/>
                        <a:ext cx="7848600" cy="20494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2" name="矩形 16391"/>
          <p:cNvSpPr/>
          <p:nvPr/>
        </p:nvSpPr>
        <p:spPr>
          <a:xfrm>
            <a:off x="827088" y="5445125"/>
            <a:ext cx="7773987" cy="57626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lvl="0" indent="0">
              <a:lnSpc>
                <a:spcPct val="90000"/>
              </a:lnSpc>
              <a:buNone/>
            </a:pPr>
            <a:r>
              <a:rPr lang="zh-CN" altLang="en-US" dirty="0"/>
              <a:t>         </a:t>
            </a:r>
            <a:r>
              <a:rPr lang="zh-CN" altLang="en-US" sz="2400" b="1" dirty="0">
                <a:solidFill>
                  <a:schemeClr val="tx2"/>
                </a:solidFill>
              </a:rPr>
              <a:t>外同步                                           自同步</a:t>
            </a:r>
            <a:endParaRPr lang="zh-CN" altLang="en-US" sz="2400" b="1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/>
      <p:bldP spid="1639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77C40-8EAC-4C24-88C3-237E05D7F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154DC69-CB6A-4741-BF96-7EDCD8757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029" y="692696"/>
            <a:ext cx="8289662" cy="5112568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0140A8-02A8-4E1C-8246-8AD626831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8728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F4066-B959-40BB-A249-431EA601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28C2C07-5294-4705-8CCC-9E4810D1A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157" y="692696"/>
            <a:ext cx="8137406" cy="5032276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AE8593-2F0B-4699-B673-8ADAFF211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8219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7B33F-0E38-48E6-BF52-A703F7228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>
                <a:solidFill>
                  <a:srgbClr val="8B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51</a:t>
            </a:r>
            <a:r>
              <a:rPr lang="zh-CN" altLang="en-US" b="1" i="0" dirty="0">
                <a:solidFill>
                  <a:srgbClr val="8B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单片机的串口相关寄存器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0318D3-1BA4-4DFC-A906-5ACF5A78E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916832"/>
            <a:ext cx="7543801" cy="4023360"/>
          </a:xfrm>
        </p:spPr>
        <p:txBody>
          <a:bodyPr>
            <a:normAutofit/>
          </a:bodyPr>
          <a:lstStyle/>
          <a:p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对于传统的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51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单片机，与串口相关的寄存器有：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 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TMOD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：设置定时器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的工作模式。</a:t>
            </a:r>
          </a:p>
          <a:p>
            <a:r>
              <a:rPr lang="en-US" altLang="zh-CN" sz="2800" dirty="0">
                <a:solidFill>
                  <a:srgbClr val="44444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TH1</a:t>
            </a:r>
            <a:r>
              <a:rPr lang="zh-CN" altLang="en-US" sz="2800" dirty="0">
                <a:solidFill>
                  <a:srgbClr val="44444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TL1</a:t>
            </a:r>
            <a:r>
              <a:rPr lang="zh-CN" altLang="en-US" sz="2800" dirty="0">
                <a:solidFill>
                  <a:srgbClr val="44444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：设置波特率参数。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SBUF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：串行通信数据的发送和接收缓冲器。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 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SCON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：串行接口控制寄存器。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 在这里主要是掌握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SCON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，跟串口有关的各种属性都在这个寄存器里进行配置：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3973D9-D2A0-4C73-8519-26DF8B4C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220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513439-C8FE-45DD-9BF4-3F4F01FA0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8B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关于</a:t>
            </a:r>
            <a:r>
              <a:rPr lang="en-US" altLang="zh-CN" b="1" i="0" dirty="0">
                <a:solidFill>
                  <a:srgbClr val="8B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51</a:t>
            </a:r>
            <a:r>
              <a:rPr lang="zh-CN" altLang="en-US" b="1" i="0" dirty="0">
                <a:solidFill>
                  <a:srgbClr val="8B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单片机的中断系统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19EC0-EC8F-48A9-9C9C-F46E1F934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一般来说，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51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单片机有</a:t>
            </a:r>
            <a:r>
              <a:rPr lang="en-US" altLang="zh-CN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个中断源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（忽略定时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计数器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），分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个优先级（自然优先级（更高）和人工优先级</a:t>
            </a:r>
            <a:r>
              <a:rPr lang="zh-CN" altLang="en-US" sz="2800" dirty="0">
                <a:solidFill>
                  <a:srgbClr val="44444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，这个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个中断源按照自然优先级从高到低依次为：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 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外部中断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INT0  0</a:t>
            </a:r>
            <a:b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 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定时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计数器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TF0   1</a:t>
            </a:r>
            <a:b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 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外部中断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INT1   2</a:t>
            </a:r>
            <a:b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 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定时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计数器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TF1  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   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b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 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串口中断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RI/TI   4</a:t>
            </a:r>
            <a:endParaRPr lang="zh-CN" altLang="en-US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F4F146-7186-4323-A7D4-87EEE76E9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017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B2005E-91F9-43D7-B7D9-9633F36D1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253918"/>
            <a:ext cx="7543800" cy="1450757"/>
          </a:xfrm>
        </p:spPr>
        <p:txBody>
          <a:bodyPr/>
          <a:lstStyle/>
          <a:p>
            <a:r>
              <a:rPr lang="en-US" altLang="zh-CN" b="1" dirty="0">
                <a:solidFill>
                  <a:srgbClr val="8B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TMOD</a:t>
            </a:r>
            <a:r>
              <a:rPr lang="zh-CN" altLang="en-US" b="1" dirty="0">
                <a:solidFill>
                  <a:srgbClr val="8B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定时</a:t>
            </a:r>
            <a:r>
              <a:rPr lang="en-US" altLang="zh-CN" b="1" dirty="0">
                <a:solidFill>
                  <a:srgbClr val="8B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b="1" dirty="0">
                <a:solidFill>
                  <a:srgbClr val="8B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计数器寄存器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DEB67B4-337B-4726-89A3-39FBAE22A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894" y="1880688"/>
            <a:ext cx="8098211" cy="2952328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589EF4-A46B-4964-8DCD-E7B8B8643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122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日期占位符 1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2022-03-12</a:t>
            </a:fld>
            <a:endParaRPr lang="zh-CN" altLang="en-US" sz="1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218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fld>
            <a:endParaRPr lang="zh-CN" altLang="en-US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747" name="文本框 31746"/>
          <p:cNvSpPr txBox="1"/>
          <p:nvPr/>
        </p:nvSpPr>
        <p:spPr>
          <a:xfrm>
            <a:off x="1403648" y="396304"/>
            <a:ext cx="6924349" cy="126188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4800" b="1" spc="-50" dirty="0">
                <a:solidFill>
                  <a:srgbClr val="8B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中断系统程序运行过程</a:t>
            </a:r>
          </a:p>
          <a:p>
            <a:endParaRPr lang="zh-CN" altLang="en-US" sz="2800" dirty="0">
              <a:solidFill>
                <a:srgbClr val="00006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748" name="直接连接符 31747"/>
          <p:cNvSpPr/>
          <p:nvPr/>
        </p:nvSpPr>
        <p:spPr>
          <a:xfrm>
            <a:off x="4211638" y="2058988"/>
            <a:ext cx="0" cy="1741487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1749" name="直接连接符 31748"/>
          <p:cNvSpPr/>
          <p:nvPr/>
        </p:nvSpPr>
        <p:spPr>
          <a:xfrm>
            <a:off x="6083300" y="3017838"/>
            <a:ext cx="0" cy="1652587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1750" name="直接连接符 31749"/>
          <p:cNvSpPr/>
          <p:nvPr/>
        </p:nvSpPr>
        <p:spPr>
          <a:xfrm>
            <a:off x="4211638" y="4062413"/>
            <a:ext cx="0" cy="1741487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1751" name="直接连接符 31750"/>
          <p:cNvSpPr/>
          <p:nvPr/>
        </p:nvSpPr>
        <p:spPr>
          <a:xfrm flipV="1">
            <a:off x="4211638" y="3017838"/>
            <a:ext cx="1871662" cy="696912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1752" name="直接连接符 31751"/>
          <p:cNvSpPr/>
          <p:nvPr/>
        </p:nvSpPr>
        <p:spPr>
          <a:xfrm flipH="1" flipV="1">
            <a:off x="4211638" y="4062413"/>
            <a:ext cx="1871662" cy="6096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1753" name="文本框 31752"/>
          <p:cNvSpPr txBox="1"/>
          <p:nvPr/>
        </p:nvSpPr>
        <p:spPr>
          <a:xfrm>
            <a:off x="2987675" y="2132013"/>
            <a:ext cx="1368425" cy="946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执行主程序</a:t>
            </a:r>
          </a:p>
        </p:txBody>
      </p:sp>
      <p:sp>
        <p:nvSpPr>
          <p:cNvPr id="31754" name="文本框 31753"/>
          <p:cNvSpPr txBox="1"/>
          <p:nvPr/>
        </p:nvSpPr>
        <p:spPr>
          <a:xfrm>
            <a:off x="3635375" y="1339850"/>
            <a:ext cx="12954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主程序</a:t>
            </a:r>
          </a:p>
        </p:txBody>
      </p:sp>
      <p:sp>
        <p:nvSpPr>
          <p:cNvPr id="31755" name="文本框 31754"/>
          <p:cNvSpPr txBox="1"/>
          <p:nvPr/>
        </p:nvSpPr>
        <p:spPr>
          <a:xfrm>
            <a:off x="2628900" y="4579938"/>
            <a:ext cx="1727200" cy="946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继续执行主程序</a:t>
            </a:r>
          </a:p>
        </p:txBody>
      </p:sp>
      <p:sp>
        <p:nvSpPr>
          <p:cNvPr id="31756" name="文本框 31755"/>
          <p:cNvSpPr txBox="1"/>
          <p:nvPr/>
        </p:nvSpPr>
        <p:spPr>
          <a:xfrm>
            <a:off x="3203575" y="3644900"/>
            <a:ext cx="935038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断点</a:t>
            </a:r>
          </a:p>
        </p:txBody>
      </p:sp>
      <p:sp>
        <p:nvSpPr>
          <p:cNvPr id="31757" name="椭圆形标注 31756"/>
          <p:cNvSpPr/>
          <p:nvPr/>
        </p:nvSpPr>
        <p:spPr>
          <a:xfrm>
            <a:off x="250825" y="2133600"/>
            <a:ext cx="2520950" cy="792163"/>
          </a:xfrm>
          <a:prstGeom prst="wedgeEllipseCallout">
            <a:avLst>
              <a:gd name="adj1" fmla="val 102833"/>
              <a:gd name="adj2" fmla="val 144991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800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中断请求</a:t>
            </a:r>
          </a:p>
        </p:txBody>
      </p:sp>
      <p:sp>
        <p:nvSpPr>
          <p:cNvPr id="31758" name="椭圆形标注 31757"/>
          <p:cNvSpPr/>
          <p:nvPr/>
        </p:nvSpPr>
        <p:spPr>
          <a:xfrm>
            <a:off x="5148263" y="1484313"/>
            <a:ext cx="2447925" cy="792162"/>
          </a:xfrm>
          <a:prstGeom prst="wedgeEllipseCallout">
            <a:avLst>
              <a:gd name="adj1" fmla="val -12255"/>
              <a:gd name="adj2" fmla="val 135773"/>
            </a:avLst>
          </a:prstGeom>
          <a:solidFill>
            <a:schemeClr val="accent2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800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中断响应</a:t>
            </a:r>
          </a:p>
        </p:txBody>
      </p:sp>
      <p:sp>
        <p:nvSpPr>
          <p:cNvPr id="31759" name="文本框 31758"/>
          <p:cNvSpPr txBox="1"/>
          <p:nvPr/>
        </p:nvSpPr>
        <p:spPr>
          <a:xfrm>
            <a:off x="6084888" y="2924175"/>
            <a:ext cx="935037" cy="18002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执行中断处理程序</a:t>
            </a:r>
          </a:p>
        </p:txBody>
      </p:sp>
      <p:sp>
        <p:nvSpPr>
          <p:cNvPr id="31760" name="椭圆形标注 31759"/>
          <p:cNvSpPr/>
          <p:nvPr/>
        </p:nvSpPr>
        <p:spPr>
          <a:xfrm>
            <a:off x="4787900" y="5013325"/>
            <a:ext cx="2447925" cy="792163"/>
          </a:xfrm>
          <a:prstGeom prst="wedgeEllipseCallout">
            <a:avLst>
              <a:gd name="adj1" fmla="val -71273"/>
              <a:gd name="adj2" fmla="val -164028"/>
            </a:avLst>
          </a:prstGeom>
          <a:solidFill>
            <a:schemeClr val="folHlink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中断返回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/>
      <p:bldP spid="31753" grpId="0"/>
      <p:bldP spid="31754" grpId="0"/>
      <p:bldP spid="31755" grpId="0"/>
      <p:bldP spid="31756" grpId="0"/>
      <p:bldP spid="31757" grpId="0" animBg="1"/>
      <p:bldP spid="31758" grpId="0" animBg="1"/>
      <p:bldP spid="31759" grpId="0"/>
      <p:bldP spid="3176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A2B5CB-4D2A-42A1-B21D-ABD677120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C5C4438-611C-42E4-9F09-FDEDB5EF4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44" y="692696"/>
            <a:ext cx="8408386" cy="5256584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C6D51D-9E3D-4EBB-9890-3386BD51A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728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29F17-CA4B-426B-9BC5-BEC923594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8B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串口通信的编程思路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8814F6-EE30-46F7-A8EC-A37464C43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在串口通信的程序设计中，主要有</a:t>
            </a:r>
            <a:r>
              <a:rPr lang="zh-CN" altLang="en-US" sz="24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串口初始化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sz="24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数据收发两个部分</a:t>
            </a:r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b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 </a:t>
            </a:r>
            <a:r>
              <a:rPr lang="en-US" altLang="zh-CN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&lt;1&gt; </a:t>
            </a:r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设置定时器</a:t>
            </a:r>
            <a:r>
              <a:rPr lang="en-US" altLang="zh-CN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的工作模式，也就是对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TMOD</a:t>
            </a:r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寄存器赋值。</a:t>
            </a:r>
            <a:b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 </a:t>
            </a:r>
            <a:r>
              <a:rPr lang="en-US" altLang="zh-CN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&lt;2&gt; </a:t>
            </a:r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计算波特率参数，并赋值给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TH1</a:t>
            </a:r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TL1</a:t>
            </a:r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寄存器。</a:t>
            </a:r>
            <a:b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 </a:t>
            </a:r>
            <a:r>
              <a:rPr lang="en-US" altLang="zh-CN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&lt;3&gt; </a:t>
            </a:r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打开定时器</a:t>
            </a:r>
            <a:r>
              <a:rPr lang="en-US" altLang="zh-CN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b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     如果使用的是</a:t>
            </a:r>
            <a:r>
              <a:rPr lang="en-US" altLang="zh-CN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STC 12</a:t>
            </a:r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系统单片机，则要设置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AUXR</a:t>
            </a:r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寄存器。</a:t>
            </a:r>
            <a:b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 </a:t>
            </a:r>
            <a:r>
              <a:rPr lang="en-US" altLang="zh-CN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&lt;4&gt; </a:t>
            </a:r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设置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SCON</a:t>
            </a:r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寄存器。</a:t>
            </a:r>
            <a:b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 </a:t>
            </a:r>
            <a:r>
              <a:rPr lang="en-US" altLang="zh-CN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&lt;5&gt; </a:t>
            </a:r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使能串口中断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ES</a:t>
            </a:r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b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 </a:t>
            </a:r>
            <a:r>
              <a:rPr lang="en-US" altLang="zh-CN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&lt;6&gt; </a:t>
            </a:r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使能总中断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EA</a:t>
            </a:r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b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 数据的发送通常采用</a:t>
            </a:r>
            <a:r>
              <a:rPr lang="zh-CN" altLang="en-US" sz="24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查询的方式</a:t>
            </a:r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，而数据的接收则采用</a:t>
            </a:r>
            <a:r>
              <a:rPr lang="zh-CN" altLang="en-US" sz="24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中断</a:t>
            </a:r>
            <a:r>
              <a:rPr lang="zh-CN" altLang="en-US" sz="24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D1B11D-1FD9-4983-8BB1-49D773932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153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B2CA6-6660-428C-B7AE-B07F8D454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CC52AED-445E-47C5-92AE-0C96DE995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656" y="764704"/>
            <a:ext cx="6045653" cy="4824536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BAE233-9DF8-42F7-9354-E5891F6C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5052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2AB38F-7CBA-478C-9A6A-85F7F932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26571A9-191E-44F4-A4D7-A914E76D3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394" y="836712"/>
            <a:ext cx="8104932" cy="4995381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9AC29C-DB74-4F00-9933-2F24B083B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900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5" name="文本框 70664"/>
          <p:cNvSpPr txBox="1"/>
          <p:nvPr/>
        </p:nvSpPr>
        <p:spPr>
          <a:xfrm>
            <a:off x="328613" y="1539875"/>
            <a:ext cx="8305800" cy="519113"/>
          </a:xfrm>
          <a:prstGeom prst="rect">
            <a:avLst/>
          </a:prstGeom>
          <a:noFill/>
          <a:ln w="2857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0   0               0               </a:t>
            </a:r>
            <a:r>
              <a:rPr lang="zh-CN" altLang="en-US" sz="2400" b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移位寄存器方式（用于</a:t>
            </a:r>
            <a:r>
              <a:rPr lang="en-US" altLang="zh-CN" sz="2400" b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I/O</a:t>
            </a:r>
            <a:r>
              <a:rPr lang="zh-CN" altLang="en-US" sz="2400" b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扩展）</a:t>
            </a:r>
          </a:p>
        </p:txBody>
      </p:sp>
      <p:sp>
        <p:nvSpPr>
          <p:cNvPr id="70666" name="文本框 70665"/>
          <p:cNvSpPr txBox="1"/>
          <p:nvPr/>
        </p:nvSpPr>
        <p:spPr>
          <a:xfrm>
            <a:off x="328613" y="1997075"/>
            <a:ext cx="7543800" cy="457200"/>
          </a:xfrm>
          <a:prstGeom prst="rect">
            <a:avLst/>
          </a:prstGeom>
          <a:noFill/>
          <a:ln w="2857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0   1               1               8</a:t>
            </a:r>
            <a:r>
              <a:rPr lang="zh-CN" altLang="en-US" sz="2400" b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位</a:t>
            </a:r>
            <a:r>
              <a:rPr lang="en-US" altLang="zh-CN" sz="2400" b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UART</a:t>
            </a:r>
            <a:r>
              <a:rPr lang="zh-CN" altLang="en-US" sz="2400" b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，波特率可变</a:t>
            </a:r>
          </a:p>
        </p:txBody>
      </p:sp>
      <p:sp>
        <p:nvSpPr>
          <p:cNvPr id="70667" name="文本框 70666"/>
          <p:cNvSpPr txBox="1"/>
          <p:nvPr/>
        </p:nvSpPr>
        <p:spPr>
          <a:xfrm>
            <a:off x="328613" y="2454275"/>
            <a:ext cx="8382000" cy="457200"/>
          </a:xfrm>
          <a:prstGeom prst="rect">
            <a:avLst/>
          </a:prstGeom>
          <a:noFill/>
          <a:ln w="2857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1   0               2               9</a:t>
            </a:r>
            <a:r>
              <a:rPr lang="zh-CN" altLang="en-US" sz="2400" b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位</a:t>
            </a:r>
            <a:r>
              <a:rPr lang="en-US" altLang="zh-CN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UART</a:t>
            </a:r>
            <a:r>
              <a: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zh-CN" altLang="en-US" sz="2400" b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波特率为</a:t>
            </a:r>
            <a:r>
              <a:rPr lang="en-US" altLang="zh-CN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fosc/32</a:t>
            </a:r>
            <a:r>
              <a: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或</a:t>
            </a:r>
            <a:r>
              <a:rPr lang="en-US" altLang="zh-CN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fosc/64</a:t>
            </a:r>
          </a:p>
        </p:txBody>
      </p:sp>
      <p:sp>
        <p:nvSpPr>
          <p:cNvPr id="70668" name="文本框 70667"/>
          <p:cNvSpPr txBox="1"/>
          <p:nvPr/>
        </p:nvSpPr>
        <p:spPr>
          <a:xfrm>
            <a:off x="328613" y="2911475"/>
            <a:ext cx="6629400" cy="457200"/>
          </a:xfrm>
          <a:prstGeom prst="rect">
            <a:avLst/>
          </a:prstGeom>
          <a:noFill/>
          <a:ln w="2857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1   1               3               9</a:t>
            </a:r>
            <a:r>
              <a:rPr lang="zh-CN" altLang="en-US" sz="2400" b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位</a:t>
            </a:r>
            <a:r>
              <a:rPr lang="en-US" altLang="zh-CN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UART</a:t>
            </a:r>
            <a:r>
              <a: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zh-CN" altLang="en-US" sz="2400" b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波特率可变</a:t>
            </a:r>
            <a:endParaRPr lang="zh-CN" altLang="en-US" sz="2400" b="1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0669" name="文本框 70668"/>
          <p:cNvSpPr txBox="1"/>
          <p:nvPr/>
        </p:nvSpPr>
        <p:spPr>
          <a:xfrm>
            <a:off x="1547813" y="549275"/>
            <a:ext cx="3733800" cy="52322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50000">
                <a:srgbClr val="33CCCC"/>
              </a:gs>
              <a:gs pos="100000">
                <a:schemeClr val="bg1"/>
              </a:gs>
            </a:gsLst>
            <a:lin ang="5400000" scaled="1"/>
            <a:tileRect/>
          </a:gradFill>
          <a:ln w="2857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串行口</a:t>
            </a:r>
            <a:r>
              <a:rPr lang="en-US" altLang="zh-CN" sz="2800" b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SCON</a:t>
            </a:r>
            <a:r>
              <a:rPr lang="zh-CN" altLang="en-US" sz="2800" b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工作方式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D955E51-B9C2-4034-8002-E8327F4C1E90}"/>
              </a:ext>
            </a:extLst>
          </p:cNvPr>
          <p:cNvSpPr txBox="1"/>
          <p:nvPr/>
        </p:nvSpPr>
        <p:spPr>
          <a:xfrm>
            <a:off x="107504" y="1236949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SM0 SM1    </a:t>
            </a:r>
            <a:r>
              <a:rPr lang="zh-CN" altLang="en-US" sz="2400" b="1" dirty="0"/>
              <a:t>工作方式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70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0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0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70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5" grpId="0"/>
      <p:bldP spid="70666" grpId="0"/>
      <p:bldP spid="70667" grpId="0"/>
      <p:bldP spid="70668" grpId="0"/>
      <p:bldP spid="70669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1265"/>
          <p:cNvSpPr>
            <a:spLocks noGrp="1" noRot="1"/>
          </p:cNvSpPr>
          <p:nvPr>
            <p:ph idx="1"/>
          </p:nvPr>
        </p:nvSpPr>
        <p:spPr>
          <a:xfrm>
            <a:off x="387350" y="4200525"/>
            <a:ext cx="8369300" cy="1868488"/>
          </a:xfrm>
        </p:spPr>
        <p:txBody>
          <a:bodyPr anchor="t">
            <a:noAutofit/>
          </a:bodyPr>
          <a:lstStyle/>
          <a:p>
            <a:pPr marL="0" indent="485775">
              <a:buNone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引起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中断的根源，称为</a:t>
            </a:r>
            <a:r>
              <a:rPr lang="zh-CN" altLang="en-US" sz="2800" b="1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中断源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。中断源向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提出的中断请求。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暂时中断原来的事务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，转去处理事件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。对事件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处理完毕后，再回到原来被中断的地方（即</a:t>
            </a:r>
            <a:r>
              <a:rPr lang="zh-CN" altLang="en-US" sz="2800" b="1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断点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），称为中断返回。实现上述中断功能的部件称为</a:t>
            </a:r>
            <a:r>
              <a:rPr lang="zh-CN" altLang="en-US" sz="2800" b="1" dirty="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中断系统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（中断机构）。</a:t>
            </a:r>
          </a:p>
        </p:txBody>
      </p:sp>
      <p:sp>
        <p:nvSpPr>
          <p:cNvPr id="10241" name="日期占位符 1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400" dirty="0">
                <a:solidFill>
                  <a:schemeClr val="bg1"/>
                </a:solidFill>
              </a:rPr>
              <a:t>2022-03-12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42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  <a:t>6</a:t>
            </a:fld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0244" name="矩形 1126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45" name="矩形 11267"/>
          <p:cNvSpPr/>
          <p:nvPr/>
        </p:nvSpPr>
        <p:spPr>
          <a:xfrm>
            <a:off x="0" y="2543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graphicFrame>
        <p:nvGraphicFramePr>
          <p:cNvPr id="11269" name="对象 11268"/>
          <p:cNvGraphicFramePr/>
          <p:nvPr/>
        </p:nvGraphicFramePr>
        <p:xfrm>
          <a:off x="755650" y="765175"/>
          <a:ext cx="6408738" cy="320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r:id="rId3" imgW="2872105" imgH="1485900" progId="">
                  <p:embed/>
                </p:oleObj>
              </mc:Choice>
              <mc:Fallback>
                <p:oleObj r:id="rId3" imgW="2872105" imgH="1485900" progId="">
                  <p:embed/>
                  <p:pic>
                    <p:nvPicPr>
                      <p:cNvPr id="11269" name="对象 1126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650" y="765175"/>
                        <a:ext cx="6408738" cy="3205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513439-C8FE-45DD-9BF4-3F4F01FA0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8B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关于</a:t>
            </a:r>
            <a:r>
              <a:rPr lang="en-US" altLang="zh-CN" b="1" i="0" dirty="0">
                <a:solidFill>
                  <a:srgbClr val="8B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51</a:t>
            </a:r>
            <a:r>
              <a:rPr lang="zh-CN" altLang="en-US" b="1" i="0" dirty="0">
                <a:solidFill>
                  <a:srgbClr val="8B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单片机的中断系统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19EC0-EC8F-48A9-9C9C-F46E1F934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一般来说，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51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单片机有</a:t>
            </a:r>
            <a:r>
              <a:rPr lang="en-US" altLang="zh-CN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个中断源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（忽略定时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计数器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），分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个优先级（自然优先级（更高）和人工优先级</a:t>
            </a:r>
            <a:r>
              <a:rPr lang="zh-CN" altLang="en-US" sz="2800" dirty="0">
                <a:solidFill>
                  <a:srgbClr val="44444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，这个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个中断源按照自然优先级从高到低依次为：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 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外部中断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INT0  0</a:t>
            </a:r>
            <a:b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 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定时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计数器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TF0   1</a:t>
            </a:r>
            <a:b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 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外部中断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INT1   2</a:t>
            </a:r>
            <a:b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 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定时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计数器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TF1  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   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b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 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串口中断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RI/TI   4</a:t>
            </a:r>
            <a:endParaRPr lang="zh-CN" altLang="en-US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F4F146-7186-4323-A7D4-87EEE76E9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776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CB2A50-87A5-46BA-A5D6-717BE829A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中断有个特点，就是你不知道中断什么时候发生。因此，每个中断都需要有一个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对应的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入口地址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，也称为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中断向量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。这样，不管中断在什么时候发生，它都有一个确定的程序执行起始点。中断响应之后，执行的那段程序，我们称作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中断服务函数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，也就是这个函数专门是为该中断服务的。</a:t>
            </a:r>
            <a:endParaRPr lang="zh-CN" altLang="en-US" sz="2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6D2C02-2C43-40FB-977A-094827A36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633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D10F4E-EAD0-4ECC-A617-6E772F87D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每个中断源都对应着一个固定的入口地址，也就是中断向量，它们依次是：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 </a:t>
            </a:r>
            <a:r>
              <a:rPr lang="en-US" altLang="zh-CN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</a:t>
            </a:r>
            <a:r>
              <a:rPr lang="zh-CN" altLang="en-US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</a:t>
            </a:r>
            <a:r>
              <a:rPr lang="en-US" altLang="zh-CN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0x0003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  </a:t>
            </a:r>
            <a:r>
              <a:rPr lang="en-US" altLang="zh-CN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INT0</a:t>
            </a:r>
            <a:b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 </a:t>
            </a:r>
            <a:r>
              <a:rPr lang="en-US" altLang="zh-CN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 </a:t>
            </a:r>
            <a:r>
              <a:rPr lang="en-US" altLang="zh-CN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0x000B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  </a:t>
            </a:r>
            <a:r>
              <a:rPr lang="en-US" altLang="zh-CN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TF0</a:t>
            </a:r>
            <a:b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 </a:t>
            </a:r>
            <a:r>
              <a:rPr lang="en-US" altLang="zh-CN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 </a:t>
            </a:r>
            <a:r>
              <a:rPr lang="en-US" altLang="zh-CN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0x0013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  </a:t>
            </a:r>
            <a:r>
              <a:rPr lang="en-US" altLang="zh-CN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INT1</a:t>
            </a:r>
            <a:b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 </a:t>
            </a:r>
            <a:r>
              <a:rPr lang="en-US" altLang="zh-CN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 </a:t>
            </a:r>
            <a:r>
              <a:rPr lang="en-US" altLang="zh-CN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0x001B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  </a:t>
            </a:r>
            <a:r>
              <a:rPr lang="en-US" altLang="zh-CN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TF1</a:t>
            </a:r>
            <a:b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 </a:t>
            </a:r>
            <a:r>
              <a:rPr lang="en-US" altLang="zh-CN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en-US" altLang="zh-CN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   </a:t>
            </a:r>
            <a:r>
              <a:rPr lang="en-US" altLang="zh-CN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0x0023</a:t>
            </a:r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  </a:t>
            </a:r>
            <a:r>
              <a:rPr lang="en-US" altLang="zh-CN" sz="2800" b="1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RI/TI</a:t>
            </a:r>
          </a:p>
          <a:p>
            <a:r>
              <a:rPr lang="zh-CN" altLang="en-US" sz="2800" b="0" i="0" dirty="0">
                <a:solidFill>
                  <a:srgbClr val="444444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 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EC5040-4240-4068-9D61-E45AC7E09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2022-03-12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645825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455</TotalTime>
  <Words>2349</Words>
  <Application>Microsoft Office PowerPoint</Application>
  <PresentationFormat>全屏显示(4:3)</PresentationFormat>
  <Paragraphs>157</Paragraphs>
  <Slides>54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4" baseType="lpstr">
      <vt:lpstr>PingFang SC</vt:lpstr>
      <vt:lpstr>黑体</vt:lpstr>
      <vt:lpstr>楷体</vt:lpstr>
      <vt:lpstr>Arial</vt:lpstr>
      <vt:lpstr>Calibri</vt:lpstr>
      <vt:lpstr>Calibri Light</vt:lpstr>
      <vt:lpstr>Times New Roman</vt:lpstr>
      <vt:lpstr>Wingdings</vt:lpstr>
      <vt:lpstr>回顾</vt:lpstr>
      <vt:lpstr>Microsoft Visio 2000/2002 Drawing</vt:lpstr>
      <vt:lpstr>PowerPoint 演示文稿</vt:lpstr>
      <vt:lpstr>什么是中断？</vt:lpstr>
      <vt:lpstr>PowerPoint 演示文稿</vt:lpstr>
      <vt:lpstr>中断概念 </vt:lpstr>
      <vt:lpstr>PowerPoint 演示文稿</vt:lpstr>
      <vt:lpstr>PowerPoint 演示文稿</vt:lpstr>
      <vt:lpstr>关于51单片机的中断系统</vt:lpstr>
      <vt:lpstr>PowerPoint 演示文稿</vt:lpstr>
      <vt:lpstr>PowerPoint 演示文稿</vt:lpstr>
      <vt:lpstr>51单片机的中断系统结构：</vt:lpstr>
      <vt:lpstr>中断相关的寄存器</vt:lpstr>
      <vt:lpstr>PowerPoint 演示文稿</vt:lpstr>
      <vt:lpstr>PowerPoint 演示文稿</vt:lpstr>
      <vt:lpstr>关于中断服务函数程序的编写</vt:lpstr>
      <vt:lpstr>PowerPoint 演示文稿</vt:lpstr>
      <vt:lpstr>格式：</vt:lpstr>
      <vt:lpstr>例子：</vt:lpstr>
      <vt:lpstr>PowerPoint 演示文稿</vt:lpstr>
      <vt:lpstr>什么是定时/计数器？</vt:lpstr>
      <vt:lpstr>PowerPoint 演示文稿</vt:lpstr>
      <vt:lpstr>PowerPoint 演示文稿</vt:lpstr>
      <vt:lpstr>定时器的工作原理例子：</vt:lpstr>
      <vt:lpstr>51单片机的定时/计数器</vt:lpstr>
      <vt:lpstr>定时/计数器相关的寄存器</vt:lpstr>
      <vt:lpstr>51单片机的中断系统结构：</vt:lpstr>
      <vt:lpstr> &lt;1&gt; TMOD模式控制寄存器，不能进行位寻址，只能字节操作。</vt:lpstr>
      <vt:lpstr>PowerPoint 演示文稿</vt:lpstr>
      <vt:lpstr>定时/计数器的编程思路</vt:lpstr>
      <vt:lpstr>PowerPoint 演示文稿</vt:lpstr>
      <vt:lpstr>PowerPoint 演示文稿</vt:lpstr>
      <vt:lpstr>PowerPoint 演示文稿</vt:lpstr>
      <vt:lpstr>定义：</vt:lpstr>
      <vt:lpstr>具体如下图所示： </vt:lpstr>
      <vt:lpstr>PowerPoint 演示文稿</vt:lpstr>
      <vt:lpstr>PowerPoint 演示文稿</vt:lpstr>
      <vt:lpstr>PowerPoint 演示文稿</vt:lpstr>
      <vt:lpstr>PowerPoint 演示文稿</vt:lpstr>
      <vt:lpstr>引言</vt:lpstr>
      <vt:lpstr>串口通信与串行通信的区别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51单片机的串口相关寄存器</vt:lpstr>
      <vt:lpstr>关于51单片机的中断系统</vt:lpstr>
      <vt:lpstr>TMOD定时/计数器寄存器</vt:lpstr>
      <vt:lpstr>PowerPoint 演示文稿</vt:lpstr>
      <vt:lpstr>串口通信的编程思路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lan zihao</cp:lastModifiedBy>
  <cp:revision>59</cp:revision>
  <dcterms:created xsi:type="dcterms:W3CDTF">2020-04-14T05:57:00Z</dcterms:created>
  <dcterms:modified xsi:type="dcterms:W3CDTF">2022-03-12T06:23:47Z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287557EF20724CBD84CC8D01FB47BB4B</vt:lpwstr>
  </property>
</Properties>
</file>